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99e6c9cdf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99e6c9cdf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99e6c9cd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99e6c9cd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99e6c9cdf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399e6c9cdf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99e6c9cdf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99e6c9cdf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99e6c9cdf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99e6c9cdf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99e6c9cd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99e6c9cdf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99e6c9cdf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99e6c9cdf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99e6c9cdf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99e6c9cdf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99e6c9cdf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99e6c9cdf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99e6c9cdf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99e6c9cdf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99e6c9cd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99e6c9cd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www.ncbi.nlm.nih.gov/geo/query/acc.cgi?acc=GSE2503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scRNAseq ANTXR1 analysis</a:t>
            </a:r>
            <a:endParaRPr/>
          </a:p>
        </p:txBody>
      </p:sp>
      <p:sp>
        <p:nvSpPr>
          <p:cNvPr id="65" name="Google Shape;65;p13"/>
          <p:cNvSpPr txBox="1"/>
          <p:nvPr>
            <p:ph idx="1" type="subTitle"/>
          </p:nvPr>
        </p:nvSpPr>
        <p:spPr>
          <a:xfrm>
            <a:off x="311700" y="1878550"/>
            <a:ext cx="6154500" cy="144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GSE250396</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Presented to Darren: 24 Feb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227725" y="65250"/>
            <a:ext cx="8694600" cy="72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Zooming in on ANTXR1 expression comparison between specific cell types at different timepoints.</a:t>
            </a:r>
            <a:endParaRPr>
              <a:solidFill>
                <a:schemeClr val="dk1"/>
              </a:solidFill>
            </a:endParaRPr>
          </a:p>
          <a:p>
            <a:pPr indent="0" lvl="0" marL="0" rtl="0" algn="l">
              <a:spcBef>
                <a:spcPts val="0"/>
              </a:spcBef>
              <a:spcAft>
                <a:spcPts val="0"/>
              </a:spcAft>
              <a:buNone/>
            </a:pPr>
            <a:r>
              <a:rPr b="1" lang="en-GB">
                <a:solidFill>
                  <a:schemeClr val="dk1"/>
                </a:solidFill>
              </a:rPr>
              <a:t>ANTXR1+ AT2 cells at different timepoints.</a:t>
            </a:r>
            <a:r>
              <a:rPr lang="en-GB">
                <a:solidFill>
                  <a:schemeClr val="dk1"/>
                </a:solidFill>
              </a:rPr>
              <a:t> Line shows median expression. Stat: T-test</a:t>
            </a:r>
            <a:endParaRPr>
              <a:solidFill>
                <a:schemeClr val="dk1"/>
              </a:solidFill>
            </a:endParaRPr>
          </a:p>
        </p:txBody>
      </p:sp>
      <p:pic>
        <p:nvPicPr>
          <p:cNvPr id="117" name="Google Shape;117;p22"/>
          <p:cNvPicPr preferRelativeResize="0"/>
          <p:nvPr/>
        </p:nvPicPr>
        <p:blipFill>
          <a:blip r:embed="rId3">
            <a:alphaModFix/>
          </a:blip>
          <a:stretch>
            <a:fillRect/>
          </a:stretch>
        </p:blipFill>
        <p:spPr>
          <a:xfrm>
            <a:off x="1021513" y="702850"/>
            <a:ext cx="7100974" cy="4372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227725" y="65250"/>
            <a:ext cx="8694600" cy="722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GB">
                <a:solidFill>
                  <a:schemeClr val="dk1"/>
                </a:solidFill>
              </a:rPr>
              <a:t>Zooming in on ANTXR1 expression comparison between specific cell types at different timepoints:</a:t>
            </a:r>
            <a:endParaRPr>
              <a:solidFill>
                <a:schemeClr val="dk1"/>
              </a:solidFill>
            </a:endParaRPr>
          </a:p>
          <a:p>
            <a:pPr indent="0" lvl="0" marL="0" rtl="0" algn="l">
              <a:spcBef>
                <a:spcPts val="0"/>
              </a:spcBef>
              <a:spcAft>
                <a:spcPts val="0"/>
              </a:spcAft>
              <a:buNone/>
            </a:pPr>
            <a:r>
              <a:rPr b="1" lang="en-GB">
                <a:solidFill>
                  <a:schemeClr val="dk1"/>
                </a:solidFill>
              </a:rPr>
              <a:t>ANTXR1+ fibroblasts &amp; myofibroblasts at different timepoints.</a:t>
            </a:r>
            <a:r>
              <a:rPr lang="en-GB">
                <a:solidFill>
                  <a:schemeClr val="dk1"/>
                </a:solidFill>
              </a:rPr>
              <a:t> </a:t>
            </a:r>
            <a:endParaRPr>
              <a:solidFill>
                <a:schemeClr val="dk1"/>
              </a:solidFill>
            </a:endParaRPr>
          </a:p>
          <a:p>
            <a:pPr indent="0" lvl="0" marL="0" rtl="0" algn="l">
              <a:spcBef>
                <a:spcPts val="0"/>
              </a:spcBef>
              <a:spcAft>
                <a:spcPts val="0"/>
              </a:spcAft>
              <a:buNone/>
            </a:pPr>
            <a:r>
              <a:rPr lang="en-GB">
                <a:solidFill>
                  <a:schemeClr val="dk1"/>
                </a:solidFill>
              </a:rPr>
              <a:t>Line shows median expression. Stat: T-test</a:t>
            </a:r>
            <a:endParaRPr>
              <a:solidFill>
                <a:schemeClr val="dk1"/>
              </a:solidFill>
            </a:endParaRPr>
          </a:p>
        </p:txBody>
      </p:sp>
      <p:pic>
        <p:nvPicPr>
          <p:cNvPr id="123" name="Google Shape;123;p23"/>
          <p:cNvPicPr preferRelativeResize="0"/>
          <p:nvPr/>
        </p:nvPicPr>
        <p:blipFill>
          <a:blip r:embed="rId3">
            <a:alphaModFix/>
          </a:blip>
          <a:stretch>
            <a:fillRect/>
          </a:stretch>
        </p:blipFill>
        <p:spPr>
          <a:xfrm>
            <a:off x="507163" y="675900"/>
            <a:ext cx="8129674" cy="440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227725" y="65250"/>
            <a:ext cx="8694600" cy="72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Zooming in on ANTXR1 expression comparison between specific cell types at different timepoints:</a:t>
            </a:r>
            <a:endParaRPr>
              <a:solidFill>
                <a:schemeClr val="dk1"/>
              </a:solidFill>
            </a:endParaRPr>
          </a:p>
          <a:p>
            <a:pPr indent="0" lvl="0" marL="0" rtl="0" algn="l">
              <a:spcBef>
                <a:spcPts val="0"/>
              </a:spcBef>
              <a:spcAft>
                <a:spcPts val="0"/>
              </a:spcAft>
              <a:buNone/>
            </a:pPr>
            <a:r>
              <a:rPr b="1" lang="en-GB">
                <a:solidFill>
                  <a:schemeClr val="dk1"/>
                </a:solidFill>
              </a:rPr>
              <a:t>ANTXR1+ endothelial cells at different timepoints.</a:t>
            </a:r>
            <a:r>
              <a:rPr lang="en-GB">
                <a:solidFill>
                  <a:schemeClr val="dk1"/>
                </a:solidFill>
              </a:rPr>
              <a:t> Line shows median expression. Stat: T-test</a:t>
            </a:r>
            <a:endParaRPr>
              <a:solidFill>
                <a:schemeClr val="dk1"/>
              </a:solidFill>
            </a:endParaRPr>
          </a:p>
        </p:txBody>
      </p:sp>
      <p:pic>
        <p:nvPicPr>
          <p:cNvPr id="129" name="Google Shape;129;p24"/>
          <p:cNvPicPr preferRelativeResize="0"/>
          <p:nvPr/>
        </p:nvPicPr>
        <p:blipFill>
          <a:blip r:embed="rId3">
            <a:alphaModFix/>
          </a:blip>
          <a:stretch>
            <a:fillRect/>
          </a:stretch>
        </p:blipFill>
        <p:spPr>
          <a:xfrm>
            <a:off x="553325" y="787350"/>
            <a:ext cx="8037350" cy="4344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idx="1" type="body"/>
          </p:nvPr>
        </p:nvSpPr>
        <p:spPr>
          <a:xfrm>
            <a:off x="185750" y="175675"/>
            <a:ext cx="8705100" cy="40335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rmAutofit fontScale="92500" lnSpcReduction="10000"/>
          </a:bodyPr>
          <a:lstStyle/>
          <a:p>
            <a:pPr indent="0" lvl="0" marL="0" rtl="0" algn="l">
              <a:spcBef>
                <a:spcPts val="0"/>
              </a:spcBef>
              <a:spcAft>
                <a:spcPts val="0"/>
              </a:spcAft>
              <a:buNone/>
            </a:pPr>
            <a:r>
              <a:rPr lang="en-GB" sz="1800">
                <a:solidFill>
                  <a:schemeClr val="dk1"/>
                </a:solidFill>
              </a:rPr>
              <a:t>Dataset Site: </a:t>
            </a:r>
            <a:r>
              <a:rPr lang="en-GB" sz="1800" u="sng">
                <a:solidFill>
                  <a:schemeClr val="hlink"/>
                </a:solidFill>
                <a:hlinkClick r:id="rId3"/>
              </a:rPr>
              <a:t>https://www.ncbi.nlm.nih.gov/geo/query/acc.cgi?acc=GSE250396</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Summary: </a:t>
            </a:r>
            <a:endParaRPr sz="1800">
              <a:solidFill>
                <a:schemeClr val="dk1"/>
              </a:solidFill>
            </a:endParaRPr>
          </a:p>
          <a:p>
            <a:pPr indent="0" lvl="0" marL="0" rtl="0" algn="l">
              <a:spcBef>
                <a:spcPts val="0"/>
              </a:spcBef>
              <a:spcAft>
                <a:spcPts val="0"/>
              </a:spcAft>
              <a:buNone/>
            </a:pPr>
            <a:r>
              <a:rPr lang="en-GB">
                <a:solidFill>
                  <a:srgbClr val="000000"/>
                </a:solidFill>
                <a:highlight>
                  <a:srgbClr val="FFFFFF"/>
                </a:highlight>
              </a:rPr>
              <a:t>Fibrosis, the replacement of healthy tissue with collagen-rich matrix, can occur following injury in almost every organ. Mouse lungs follow stereotyped sequences of fibrogenesis-to-resolution after bleomycin injury, and we reasoned that profiling post-injury histological progression could uncover pro- vs. anti-fibrotic features with functional value for human fibrosis. We mapped spatiotemporally-resolved transformations in lung extracellular matrix (ECM) architecture to spatially-resolved, multi-omic data. First, we charted stepwise trajectories of matrix aberration vs. resolution using unsupervised machine learning, denoting a reversible transition in uniform-to-disordered histological architecture. Single-cell sequencing along these trajectories identified temporally-enriched “ECM-secreting” (Csmd1+) and “pro-resolving” (Cd248+) fibroblasts, for which Visium inferred divergent histological signatures and spatial-transcriptional “neighborhoods”. Critically, pro-resolving fibroblast instillation helped ameliorate fibrosis in vivo. Further, fibroblast neighborhood-associated moieties, Serpine2 and Pi16, functionally modulated human lung fibrosis ex vivo. Spatial phenotyping of idiopathic pulmonary fibrosis further uncovered analogous fibroblast subtypes and neighborhoods in human disease. Collectively, these findings establish an atlas of pro-/anti-fibrotic factors underlying lung matrix architecture and implicate fibroblast-centered moieties in modulating fibrotic progression vs. resolution.</a:t>
            </a:r>
            <a:endParaRPr sz="22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idx="1" type="body"/>
          </p:nvPr>
        </p:nvSpPr>
        <p:spPr>
          <a:xfrm>
            <a:off x="185750" y="175675"/>
            <a:ext cx="8705100" cy="40335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lang="en-GB" sz="1800">
                <a:solidFill>
                  <a:schemeClr val="dk1"/>
                </a:solidFill>
              </a:rPr>
              <a:t>Dataset Description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Timepoints: Control, Day 14 post injury, Day 35 post injury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Tissue: Whole lung (unsorted)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Mouse strain: C57BL/6 </a:t>
            </a:r>
            <a:endParaRPr sz="18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227725" y="65250"/>
            <a:ext cx="8694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Global c</a:t>
            </a:r>
            <a:r>
              <a:rPr lang="en-GB">
                <a:solidFill>
                  <a:schemeClr val="dk1"/>
                </a:solidFill>
              </a:rPr>
              <a:t>ell proportion changes across control, day 14 post BLM, day 35 post BLM</a:t>
            </a:r>
            <a:endParaRPr>
              <a:solidFill>
                <a:schemeClr val="dk1"/>
              </a:solidFill>
            </a:endParaRPr>
          </a:p>
        </p:txBody>
      </p:sp>
      <p:pic>
        <p:nvPicPr>
          <p:cNvPr id="81" name="Google Shape;81;p16"/>
          <p:cNvPicPr preferRelativeResize="0"/>
          <p:nvPr/>
        </p:nvPicPr>
        <p:blipFill>
          <a:blip r:embed="rId3">
            <a:alphaModFix/>
          </a:blip>
          <a:stretch>
            <a:fillRect/>
          </a:stretch>
        </p:blipFill>
        <p:spPr>
          <a:xfrm>
            <a:off x="152400" y="678150"/>
            <a:ext cx="8839204" cy="35132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227725" y="65250"/>
            <a:ext cx="8694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Global cell proportion changes across control, day 14 post BLM, day 35 post BLM</a:t>
            </a:r>
            <a:endParaRPr>
              <a:solidFill>
                <a:schemeClr val="dk1"/>
              </a:solidFill>
            </a:endParaRPr>
          </a:p>
        </p:txBody>
      </p:sp>
      <p:pic>
        <p:nvPicPr>
          <p:cNvPr id="87" name="Google Shape;87;p17"/>
          <p:cNvPicPr preferRelativeResize="0"/>
          <p:nvPr/>
        </p:nvPicPr>
        <p:blipFill>
          <a:blip r:embed="rId3">
            <a:alphaModFix/>
          </a:blip>
          <a:stretch>
            <a:fillRect/>
          </a:stretch>
        </p:blipFill>
        <p:spPr>
          <a:xfrm>
            <a:off x="152400" y="678150"/>
            <a:ext cx="8839204" cy="354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227725" y="-87150"/>
            <a:ext cx="8694600" cy="4605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GB">
                <a:solidFill>
                  <a:schemeClr val="dk1"/>
                </a:solidFill>
              </a:rPr>
              <a:t>Expression levels of ANTXR1 and different genes of interest across all cell types. (Dot = Median expression)</a:t>
            </a:r>
            <a:endParaRPr>
              <a:solidFill>
                <a:schemeClr val="dk1"/>
              </a:solidFill>
            </a:endParaRPr>
          </a:p>
        </p:txBody>
      </p:sp>
      <p:pic>
        <p:nvPicPr>
          <p:cNvPr id="93" name="Google Shape;93;p18"/>
          <p:cNvPicPr preferRelativeResize="0"/>
          <p:nvPr/>
        </p:nvPicPr>
        <p:blipFill>
          <a:blip r:embed="rId3">
            <a:alphaModFix/>
          </a:blip>
          <a:stretch>
            <a:fillRect/>
          </a:stretch>
        </p:blipFill>
        <p:spPr>
          <a:xfrm>
            <a:off x="0" y="377900"/>
            <a:ext cx="9144003" cy="4765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227725" y="65250"/>
            <a:ext cx="8694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Global reduction in ANTXR1 expression correlated to loss of cells across timepoint</a:t>
            </a:r>
            <a:endParaRPr>
              <a:solidFill>
                <a:schemeClr val="dk1"/>
              </a:solidFill>
            </a:endParaRPr>
          </a:p>
        </p:txBody>
      </p:sp>
      <p:pic>
        <p:nvPicPr>
          <p:cNvPr id="99" name="Google Shape;99;p19"/>
          <p:cNvPicPr preferRelativeResize="0"/>
          <p:nvPr/>
        </p:nvPicPr>
        <p:blipFill>
          <a:blip r:embed="rId3">
            <a:alphaModFix/>
          </a:blip>
          <a:stretch>
            <a:fillRect/>
          </a:stretch>
        </p:blipFill>
        <p:spPr>
          <a:xfrm>
            <a:off x="152400" y="678150"/>
            <a:ext cx="8839204" cy="35348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227725" y="65250"/>
            <a:ext cx="8694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rPr>
              <a:t>Quantifying ANTXR1+ changes as a percentage of total cells at each timepoint. </a:t>
            </a:r>
            <a:endParaRPr>
              <a:solidFill>
                <a:schemeClr val="dk1"/>
              </a:solidFill>
            </a:endParaRPr>
          </a:p>
        </p:txBody>
      </p:sp>
      <p:pic>
        <p:nvPicPr>
          <p:cNvPr id="105" name="Google Shape;105;p20"/>
          <p:cNvPicPr preferRelativeResize="0"/>
          <p:nvPr/>
        </p:nvPicPr>
        <p:blipFill>
          <a:blip r:embed="rId3">
            <a:alphaModFix/>
          </a:blip>
          <a:stretch>
            <a:fillRect/>
          </a:stretch>
        </p:blipFill>
        <p:spPr>
          <a:xfrm>
            <a:off x="152400" y="678150"/>
            <a:ext cx="8839204" cy="35132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idx="1" type="body"/>
          </p:nvPr>
        </p:nvSpPr>
        <p:spPr>
          <a:xfrm>
            <a:off x="227725" y="65250"/>
            <a:ext cx="8694600" cy="4605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Quantifying ANTXR1+ changes as a percentage of total cells of the cell type at each timepoint (thus controlling for the changes to the total cells at each time point as a result of injury). </a:t>
            </a:r>
            <a:endParaRPr>
              <a:solidFill>
                <a:schemeClr val="dk1"/>
              </a:solidFill>
            </a:endParaRPr>
          </a:p>
        </p:txBody>
      </p:sp>
      <p:pic>
        <p:nvPicPr>
          <p:cNvPr id="111" name="Google Shape;111;p21"/>
          <p:cNvPicPr preferRelativeResize="0"/>
          <p:nvPr/>
        </p:nvPicPr>
        <p:blipFill>
          <a:blip r:embed="rId3">
            <a:alphaModFix/>
          </a:blip>
          <a:stretch>
            <a:fillRect/>
          </a:stretch>
        </p:blipFill>
        <p:spPr>
          <a:xfrm>
            <a:off x="152400" y="678150"/>
            <a:ext cx="8839204" cy="35218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